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2" r:id="rId3"/>
    <p:sldId id="258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DE7"/>
    <a:srgbClr val="1A7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23" autoAdjust="0"/>
  </p:normalViewPr>
  <p:slideViewPr>
    <p:cSldViewPr>
      <p:cViewPr varScale="1">
        <p:scale>
          <a:sx n="97" d="100"/>
          <a:sy n="97" d="100"/>
        </p:scale>
        <p:origin x="192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reguem-escolapies.blogspot.com/2015/09/canco-del-lema-2015-2016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836712"/>
            <a:ext cx="8964488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s-ES_tradnl" sz="9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Acollides</a:t>
            </a:r>
            <a:r>
              <a:rPr lang="es-ES_tradnl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setmana</a:t>
            </a:r>
            <a:r>
              <a:rPr lang="es-ES_tradnl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_tradnl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octubre  </a:t>
            </a:r>
            <a:r>
              <a:rPr lang="es-ES_tradnl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ES_tradnl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octubre</a:t>
            </a:r>
            <a:endParaRPr lang="es-ES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41" l="995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282678" cy="3326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LogoCLARET CAPÇALERA DOCUMENT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012950" cy="8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91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7910" y="4581128"/>
            <a:ext cx="8964488" cy="100811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s-E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</a:t>
            </a:r>
            <a:r>
              <a:rPr lang="es-E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preguem-escolapies.blogspot.com/2015/09/canco-del-lema-2015-2016.html</a:t>
            </a:r>
            <a:r>
              <a:rPr lang="es-E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41" l="995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7192"/>
            <a:ext cx="2429879" cy="2462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LogoCLARET CAPÇALERA DOCUMENT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88" y="332656"/>
            <a:ext cx="2012950" cy="8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573060" y="108590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Escoltem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atentament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aquesta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cançó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67" y="1692007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2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6780" y="5301208"/>
            <a:ext cx="7049516" cy="100811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s-E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Pensem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descobrim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s-E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sentit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d’aquesta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frase de la </a:t>
            </a:r>
            <a:r>
              <a:rPr lang="es-E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cançó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41" l="995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214939" cy="123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LogoCLARET CAPÇALERA DOCUMENT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88" y="332656"/>
            <a:ext cx="2012950" cy="8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467544" y="938475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solidFill>
                  <a:srgbClr val="D41D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“</a:t>
            </a:r>
            <a:r>
              <a:rPr lang="es-ES" sz="5400" b="1" dirty="0" err="1">
                <a:solidFill>
                  <a:srgbClr val="D41DE7"/>
                </a:solidFill>
                <a:latin typeface="Comic Sans MS" pitchFamily="66" charset="0"/>
              </a:rPr>
              <a:t>Pots</a:t>
            </a:r>
            <a:r>
              <a:rPr lang="es-ES" sz="5400" b="1" dirty="0">
                <a:solidFill>
                  <a:srgbClr val="D41DE7"/>
                </a:solidFill>
                <a:latin typeface="Comic Sans MS" pitchFamily="66" charset="0"/>
              </a:rPr>
              <a:t> imaginar que fas </a:t>
            </a:r>
            <a:r>
              <a:rPr lang="es-ES" sz="5400" b="1" dirty="0" err="1">
                <a:solidFill>
                  <a:srgbClr val="D41DE7"/>
                </a:solidFill>
                <a:latin typeface="Comic Sans MS" pitchFamily="66" charset="0"/>
              </a:rPr>
              <a:t>els</a:t>
            </a:r>
            <a:r>
              <a:rPr lang="es-ES" sz="5400" b="1" dirty="0">
                <a:solidFill>
                  <a:srgbClr val="D41DE7"/>
                </a:solidFill>
                <a:latin typeface="Comic Sans MS" pitchFamily="66" charset="0"/>
              </a:rPr>
              <a:t> </a:t>
            </a:r>
            <a:r>
              <a:rPr lang="es-ES" sz="5400" b="1" dirty="0" err="1">
                <a:solidFill>
                  <a:srgbClr val="D41DE7"/>
                </a:solidFill>
                <a:latin typeface="Comic Sans MS" pitchFamily="66" charset="0"/>
              </a:rPr>
              <a:t>somnis</a:t>
            </a:r>
            <a:r>
              <a:rPr lang="es-ES" sz="5400" b="1" dirty="0">
                <a:solidFill>
                  <a:srgbClr val="D41DE7"/>
                </a:solidFill>
                <a:latin typeface="Comic Sans MS" pitchFamily="66" charset="0"/>
              </a:rPr>
              <a:t> </a:t>
            </a:r>
            <a:r>
              <a:rPr lang="es-ES" sz="5400" b="1" dirty="0" err="1">
                <a:solidFill>
                  <a:srgbClr val="D41DE7"/>
                </a:solidFill>
                <a:latin typeface="Comic Sans MS" pitchFamily="66" charset="0"/>
              </a:rPr>
              <a:t>realitat</a:t>
            </a:r>
            <a:r>
              <a:rPr lang="es-ES" sz="5400" b="1" dirty="0">
                <a:solidFill>
                  <a:srgbClr val="D41DE7"/>
                </a:solidFill>
                <a:latin typeface="Comic Sans MS" pitchFamily="66" charset="0"/>
              </a:rPr>
              <a:t>, </a:t>
            </a:r>
            <a:r>
              <a:rPr lang="es-ES" sz="5400" b="1" dirty="0" err="1">
                <a:solidFill>
                  <a:srgbClr val="D41DE7"/>
                </a:solidFill>
                <a:latin typeface="Comic Sans MS" pitchFamily="66" charset="0"/>
              </a:rPr>
              <a:t>però</a:t>
            </a:r>
            <a:r>
              <a:rPr lang="es-ES" sz="5400" b="1" dirty="0">
                <a:solidFill>
                  <a:srgbClr val="D41DE7"/>
                </a:solidFill>
                <a:latin typeface="Comic Sans MS" pitchFamily="66" charset="0"/>
              </a:rPr>
              <a:t> si no </a:t>
            </a:r>
            <a:r>
              <a:rPr lang="es-ES" sz="5400" b="1" dirty="0" err="1">
                <a:solidFill>
                  <a:srgbClr val="D41DE7"/>
                </a:solidFill>
                <a:latin typeface="Comic Sans MS" pitchFamily="66" charset="0"/>
              </a:rPr>
              <a:t>estàs</a:t>
            </a:r>
            <a:r>
              <a:rPr lang="es-ES" sz="5400" b="1" dirty="0">
                <a:solidFill>
                  <a:srgbClr val="D41DE7"/>
                </a:solidFill>
                <a:latin typeface="Comic Sans MS" pitchFamily="66" charset="0"/>
              </a:rPr>
              <a:t> ben </a:t>
            </a:r>
            <a:r>
              <a:rPr lang="es-ES" sz="5400" b="1" dirty="0" err="1">
                <a:solidFill>
                  <a:srgbClr val="D41DE7"/>
                </a:solidFill>
                <a:latin typeface="Comic Sans MS" pitchFamily="66" charset="0"/>
              </a:rPr>
              <a:t>despert</a:t>
            </a:r>
            <a:r>
              <a:rPr lang="es-ES" sz="5400" b="1" dirty="0">
                <a:solidFill>
                  <a:srgbClr val="D41DE7"/>
                </a:solidFill>
                <a:latin typeface="Comic Sans MS" pitchFamily="66" charset="0"/>
              </a:rPr>
              <a:t> </a:t>
            </a:r>
            <a:r>
              <a:rPr lang="es-ES" sz="5400" b="1" dirty="0" err="1">
                <a:solidFill>
                  <a:srgbClr val="D41DE7"/>
                </a:solidFill>
                <a:latin typeface="Comic Sans MS" pitchFamily="66" charset="0"/>
              </a:rPr>
              <a:t>els</a:t>
            </a:r>
            <a:r>
              <a:rPr lang="es-ES" sz="5400" b="1" dirty="0">
                <a:solidFill>
                  <a:srgbClr val="D41DE7"/>
                </a:solidFill>
                <a:latin typeface="Comic Sans MS" pitchFamily="66" charset="0"/>
              </a:rPr>
              <a:t> </a:t>
            </a:r>
            <a:r>
              <a:rPr lang="es-ES" sz="5400" b="1" dirty="0" err="1">
                <a:solidFill>
                  <a:srgbClr val="D41DE7"/>
                </a:solidFill>
                <a:latin typeface="Comic Sans MS" pitchFamily="66" charset="0"/>
              </a:rPr>
              <a:t>somnis</a:t>
            </a:r>
            <a:r>
              <a:rPr lang="es-ES" sz="5400" b="1" dirty="0">
                <a:solidFill>
                  <a:srgbClr val="D41DE7"/>
                </a:solidFill>
                <a:latin typeface="Comic Sans MS" pitchFamily="66" charset="0"/>
              </a:rPr>
              <a:t> </a:t>
            </a:r>
            <a:r>
              <a:rPr lang="es-ES" sz="5400" b="1" dirty="0" err="1">
                <a:solidFill>
                  <a:srgbClr val="D41DE7"/>
                </a:solidFill>
                <a:latin typeface="Comic Sans MS" pitchFamily="66" charset="0"/>
              </a:rPr>
              <a:t>marxaran</a:t>
            </a:r>
            <a:r>
              <a:rPr lang="es-ES_tradnl" sz="5400" b="1" dirty="0" smtClean="0">
                <a:solidFill>
                  <a:srgbClr val="D41D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69" y="3991198"/>
            <a:ext cx="3030537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1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41" l="995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6" y="178352"/>
            <a:ext cx="1493775" cy="1513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LogoCLARET CAPÇALERA DOCUMENT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88" y="332656"/>
            <a:ext cx="2012950" cy="8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467544" y="938475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“Sigues tu </a:t>
            </a:r>
            <a:r>
              <a:rPr lang="es-ES_tradnl" sz="5400" b="1" dirty="0" err="1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qui</a:t>
            </a:r>
            <a:r>
              <a:rPr lang="es-ES_tradnl" sz="5400" b="1" dirty="0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s-ES_tradnl" sz="5400" b="1" dirty="0" err="1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viu</a:t>
            </a:r>
            <a:r>
              <a:rPr lang="es-ES_tradnl" sz="5400" b="1" dirty="0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s-ES_tradnl" sz="5400" b="1" dirty="0" err="1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despert</a:t>
            </a:r>
            <a:r>
              <a:rPr lang="es-ES_tradnl" sz="5400" b="1" dirty="0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 al </a:t>
            </a:r>
            <a:r>
              <a:rPr lang="es-ES_tradnl" sz="5400" b="1" dirty="0" err="1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món</a:t>
            </a:r>
            <a:r>
              <a:rPr lang="es-ES_tradnl" sz="5400" b="1" dirty="0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s-ES_tradnl" sz="5400" b="1" dirty="0" err="1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qui</a:t>
            </a:r>
            <a:r>
              <a:rPr lang="es-ES_tradnl" sz="5400" b="1" dirty="0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 explora cada </a:t>
            </a:r>
            <a:r>
              <a:rPr lang="es-ES_tradnl" sz="5400" b="1" dirty="0" err="1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instant</a:t>
            </a:r>
            <a:r>
              <a:rPr lang="es-ES_tradnl" sz="5400" b="1" dirty="0" smtClean="0">
                <a:solidFill>
                  <a:srgbClr val="1A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 de la vida i la pinta de color”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71818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94" y="4139928"/>
            <a:ext cx="3030537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8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-252536" y="388114"/>
            <a:ext cx="8496944" cy="1584176"/>
          </a:xfrm>
        </p:spPr>
        <p:txBody>
          <a:bodyPr>
            <a:noAutofit/>
          </a:bodyPr>
          <a:lstStyle/>
          <a:p>
            <a:pPr algn="ctr"/>
            <a:r>
              <a:rPr lang="ca-ES" sz="2800" b="1" cap="all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Celebració del Pare Claret!</a:t>
            </a:r>
          </a:p>
          <a:p>
            <a:pPr algn="ctr"/>
            <a:r>
              <a:rPr lang="ca-ES" sz="2800" b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El seu estil de vida, els seus valors i les seves passes ens segueixen guiant el camí.</a:t>
            </a:r>
            <a:endParaRPr lang="ca-ES" sz="2800" b="1" dirty="0">
              <a:solidFill>
                <a:schemeClr val="bg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61256" y="1907938"/>
            <a:ext cx="9036496" cy="1656184"/>
          </a:xfrm>
        </p:spPr>
        <p:txBody>
          <a:bodyPr/>
          <a:lstStyle/>
          <a:p>
            <a:pPr algn="ctr"/>
            <a:r>
              <a:rPr lang="ca-ES" dirty="0" smtClean="0"/>
              <a:t> </a:t>
            </a:r>
            <a:r>
              <a:rPr lang="ca-ES" dirty="0" smtClean="0">
                <a:latin typeface="Aharoni" pitchFamily="2" charset="-79"/>
                <a:cs typeface="Aharoni" pitchFamily="2" charset="-79"/>
              </a:rPr>
              <a:t>r: Els tresors        de la família</a:t>
            </a:r>
            <a:r>
              <a:rPr lang="ca-ES" sz="6000" dirty="0">
                <a:latin typeface="Aharoni" pitchFamily="2" charset="-79"/>
                <a:cs typeface="Aharoni" pitchFamily="2" charset="-79"/>
              </a:rPr>
              <a:t/>
            </a:r>
            <a:br>
              <a:rPr lang="ca-ES" sz="6000" dirty="0">
                <a:latin typeface="Aharoni" pitchFamily="2" charset="-79"/>
                <a:cs typeface="Aharoni" pitchFamily="2" charset="-79"/>
              </a:rPr>
            </a:br>
            <a:r>
              <a:rPr lang="ca-ES" sz="4400" dirty="0" smtClean="0"/>
              <a:t> </a:t>
            </a:r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/>
              <a:t/>
            </a:r>
            <a:br>
              <a:rPr lang="ca-ES" sz="6000" dirty="0"/>
            </a:br>
            <a:endParaRPr lang="ca-E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1013455" cy="1411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r="18258"/>
          <a:stretch/>
        </p:blipFill>
        <p:spPr bwMode="auto">
          <a:xfrm>
            <a:off x="5652120" y="1967566"/>
            <a:ext cx="1161445" cy="10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23822" y="4168223"/>
            <a:ext cx="75581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>
                <a:latin typeface="Aharoni" pitchFamily="2" charset="-79"/>
                <a:cs typeface="Aharoni" pitchFamily="2" charset="-79"/>
              </a:rPr>
              <a:t>Ep nois i noies de 3r, us atreviu a pensar i a comprometre-us a fer alguna cosa ARA per la vostra família que penseu que servirà per a poder tenir un millor ambient a casa més endavant?</a:t>
            </a:r>
          </a:p>
          <a:p>
            <a:pPr algn="ctr"/>
            <a:r>
              <a:rPr lang="ca-ES" sz="2000" dirty="0" smtClean="0">
                <a:latin typeface="Aharoni" pitchFamily="2" charset="-79"/>
                <a:cs typeface="Aharoni" pitchFamily="2" charset="-79"/>
              </a:rPr>
              <a:t>Quan ho tingueu clar escriviu un COMPROMÍS de classe que resumeixi el que heu parlat , ho guardeu i el proper dia de l’oratori ho porteu per a poder participar a la celebració del Pare </a:t>
            </a:r>
            <a:r>
              <a:rPr lang="ca-ES" sz="2000" dirty="0" smtClean="0">
                <a:latin typeface="Aharoni" pitchFamily="2" charset="-79"/>
                <a:cs typeface="Aharoni" pitchFamily="2" charset="-79"/>
              </a:rPr>
              <a:t>Claret.</a:t>
            </a:r>
            <a:endParaRPr lang="ca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Llamada ovalada"/>
          <p:cNvSpPr/>
          <p:nvPr/>
        </p:nvSpPr>
        <p:spPr>
          <a:xfrm>
            <a:off x="504226" y="3623750"/>
            <a:ext cx="8568954" cy="3084087"/>
          </a:xfrm>
          <a:prstGeom prst="wedgeEllipseCallout">
            <a:avLst>
              <a:gd name="adj1" fmla="val -39729"/>
              <a:gd name="adj2" fmla="val -72644"/>
            </a:avLst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0518" y="284105"/>
            <a:ext cx="982948" cy="1349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-142913" y="159245"/>
            <a:ext cx="8496944" cy="1584176"/>
          </a:xfrm>
        </p:spPr>
        <p:txBody>
          <a:bodyPr>
            <a:noAutofit/>
          </a:bodyPr>
          <a:lstStyle/>
          <a:p>
            <a:pPr algn="ctr"/>
            <a:r>
              <a:rPr lang="ca-ES" sz="2800" b="1" cap="all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Celebració del Pare Claret!</a:t>
            </a:r>
          </a:p>
          <a:p>
            <a:pPr algn="ctr"/>
            <a:r>
              <a:rPr lang="ca-ES" sz="2800" b="1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ca-ES" sz="2800" b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l seu estil de vida, els seus valors i les seves passes ens  segueixen guiant el camí.</a:t>
            </a:r>
            <a:endParaRPr lang="ca-ES" sz="2800" b="1" dirty="0">
              <a:solidFill>
                <a:schemeClr val="bg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61256" y="1907938"/>
            <a:ext cx="9036496" cy="1656184"/>
          </a:xfrm>
        </p:spPr>
        <p:txBody>
          <a:bodyPr/>
          <a:lstStyle/>
          <a:p>
            <a:pPr algn="ctr"/>
            <a:r>
              <a:rPr lang="ca-ES" dirty="0" smtClean="0"/>
              <a:t> </a:t>
            </a:r>
            <a:r>
              <a:rPr lang="ca-ES" dirty="0">
                <a:latin typeface="Aharoni" pitchFamily="2" charset="-79"/>
                <a:cs typeface="Aharoni" pitchFamily="2" charset="-79"/>
              </a:rPr>
              <a:t>t</a:t>
            </a:r>
            <a:r>
              <a:rPr lang="ca-ES" dirty="0" smtClean="0">
                <a:latin typeface="Aharoni" pitchFamily="2" charset="-79"/>
                <a:cs typeface="Aharoni" pitchFamily="2" charset="-79"/>
              </a:rPr>
              <a:t>: Els tresors        de la nostra classe</a:t>
            </a:r>
            <a:r>
              <a:rPr lang="ca-ES" sz="6000" dirty="0">
                <a:latin typeface="Aharoni" pitchFamily="2" charset="-79"/>
                <a:cs typeface="Aharoni" pitchFamily="2" charset="-79"/>
              </a:rPr>
              <a:t/>
            </a:r>
            <a:br>
              <a:rPr lang="ca-ES" sz="6000" dirty="0">
                <a:latin typeface="Aharoni" pitchFamily="2" charset="-79"/>
                <a:cs typeface="Aharoni" pitchFamily="2" charset="-79"/>
              </a:rPr>
            </a:br>
            <a:r>
              <a:rPr lang="ca-ES" sz="4400" dirty="0" smtClean="0"/>
              <a:t> </a:t>
            </a:r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/>
              <a:t/>
            </a:r>
            <a:br>
              <a:rPr lang="ca-ES" sz="6000" dirty="0"/>
            </a:br>
            <a:endParaRPr lang="ca-ES" sz="6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r="18258"/>
          <a:stretch/>
        </p:blipFill>
        <p:spPr bwMode="auto">
          <a:xfrm>
            <a:off x="5756816" y="2060848"/>
            <a:ext cx="1056749" cy="94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100" y="4103060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>
                <a:latin typeface="Aharoni" pitchFamily="2" charset="-79"/>
                <a:cs typeface="Aharoni" pitchFamily="2" charset="-79"/>
              </a:rPr>
              <a:t>Ep nois i noies de 4t, us atreviu a pensar i a comprometre-us a fer alguna cosa ARA amb els companys i companyes de classe que penseu que servirà per a poder tenir un millor ambient la resta del curs?</a:t>
            </a:r>
          </a:p>
          <a:p>
            <a:pPr algn="ctr"/>
            <a:r>
              <a:rPr lang="ca-ES" sz="2000" dirty="0" smtClean="0">
                <a:latin typeface="Aharoni" pitchFamily="2" charset="-79"/>
                <a:cs typeface="Aharoni" pitchFamily="2" charset="-79"/>
              </a:rPr>
              <a:t>Quan ho tingueu clar escriviu un COMPROMÍS de classe que resumeixi el que heu parlat , ho guardeu i el proper dia de l’oratori ho porteu per a poder participar a la celebració del Pare </a:t>
            </a:r>
            <a:r>
              <a:rPr lang="ca-ES" sz="2000" dirty="0" smtClean="0">
                <a:latin typeface="Aharoni" pitchFamily="2" charset="-79"/>
                <a:cs typeface="Aharoni" pitchFamily="2" charset="-79"/>
              </a:rPr>
              <a:t>Claret.</a:t>
            </a:r>
            <a:endParaRPr lang="ca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Llamada ovalada"/>
          <p:cNvSpPr/>
          <p:nvPr/>
        </p:nvSpPr>
        <p:spPr>
          <a:xfrm>
            <a:off x="233258" y="3537707"/>
            <a:ext cx="8928992" cy="3284985"/>
          </a:xfrm>
          <a:prstGeom prst="wedgeEllipseCallout">
            <a:avLst>
              <a:gd name="adj1" fmla="val -41311"/>
              <a:gd name="adj2" fmla="val -61803"/>
            </a:avLst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233258" y="1619671"/>
            <a:ext cx="1338008" cy="1546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95" y="159245"/>
            <a:ext cx="11588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6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-324544" y="44624"/>
            <a:ext cx="8496944" cy="1584176"/>
          </a:xfrm>
        </p:spPr>
        <p:txBody>
          <a:bodyPr>
            <a:noAutofit/>
          </a:bodyPr>
          <a:lstStyle/>
          <a:p>
            <a:pPr algn="ctr"/>
            <a:r>
              <a:rPr lang="ca-ES" sz="2800" b="1" cap="all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Celebració del Pare Claret!</a:t>
            </a:r>
          </a:p>
          <a:p>
            <a:pPr algn="ctr"/>
            <a:r>
              <a:rPr lang="ca-ES" sz="2800" b="1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ca-ES" sz="2800" b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l seu estil de vida, els seus valors i les seves passes ens  segueixen guiant el camí.</a:t>
            </a:r>
            <a:endParaRPr lang="ca-ES" sz="2800" b="1" dirty="0">
              <a:solidFill>
                <a:schemeClr val="bg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61256" y="1907938"/>
            <a:ext cx="9036496" cy="1656184"/>
          </a:xfrm>
        </p:spPr>
        <p:txBody>
          <a:bodyPr/>
          <a:lstStyle/>
          <a:p>
            <a:pPr algn="ctr"/>
            <a:r>
              <a:rPr lang="ca-ES" dirty="0" smtClean="0"/>
              <a:t> </a:t>
            </a:r>
            <a:r>
              <a:rPr lang="ca-ES" dirty="0" smtClean="0">
                <a:latin typeface="Aharoni" pitchFamily="2" charset="-79"/>
                <a:cs typeface="Aharoni" pitchFamily="2" charset="-79"/>
              </a:rPr>
              <a:t>è: Els tresors        que cadascú porta dins</a:t>
            </a:r>
            <a:r>
              <a:rPr lang="ca-ES" sz="6000" dirty="0">
                <a:latin typeface="Aharoni" pitchFamily="2" charset="-79"/>
                <a:cs typeface="Aharoni" pitchFamily="2" charset="-79"/>
              </a:rPr>
              <a:t/>
            </a:r>
            <a:br>
              <a:rPr lang="ca-ES" sz="6000" dirty="0">
                <a:latin typeface="Aharoni" pitchFamily="2" charset="-79"/>
                <a:cs typeface="Aharoni" pitchFamily="2" charset="-79"/>
              </a:rPr>
            </a:br>
            <a:r>
              <a:rPr lang="ca-ES" sz="4400" dirty="0" smtClean="0"/>
              <a:t> </a:t>
            </a:r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/>
              <a:t/>
            </a:r>
            <a:br>
              <a:rPr lang="ca-ES" sz="6000" dirty="0"/>
            </a:br>
            <a:endParaRPr lang="ca-ES" sz="6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r="18258"/>
          <a:stretch/>
        </p:blipFill>
        <p:spPr bwMode="auto">
          <a:xfrm>
            <a:off x="5756816" y="2060848"/>
            <a:ext cx="1056749" cy="94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4005064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latin typeface="Aharoni" pitchFamily="2" charset="-79"/>
                <a:cs typeface="Aharoni" pitchFamily="2" charset="-79"/>
              </a:rPr>
              <a:t>Ep nois i noies de 5è, us atreviu cadascú de vosaltres a pensar i  a fer un compromís personal que us empenyi a esforçar-vos en alguna cosa que ARA potser us costa però que MÉS ENDAVANT serà una millora per a vosaltres i per a tots els del vostre voltant?</a:t>
            </a:r>
          </a:p>
          <a:p>
            <a:pPr algn="ctr"/>
            <a:r>
              <a:rPr lang="ca-ES" dirty="0" smtClean="0">
                <a:latin typeface="Aharoni" pitchFamily="2" charset="-79"/>
                <a:cs typeface="Aharoni" pitchFamily="2" charset="-79"/>
              </a:rPr>
              <a:t>Quan ho tingueu clar ho escriviu en un paper i a més feu un COMPROMÍS de classe que resumeixi el que heu parlat , ho guardeu i el proper dia de l’oratori ho porteu per a poder participar a la celebració del Pare Claret.</a:t>
            </a:r>
            <a:endParaRPr lang="ca-E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Llamada ovalada"/>
          <p:cNvSpPr/>
          <p:nvPr/>
        </p:nvSpPr>
        <p:spPr>
          <a:xfrm>
            <a:off x="37740" y="3717032"/>
            <a:ext cx="9108339" cy="3024336"/>
          </a:xfrm>
          <a:prstGeom prst="wedgeEllipseCallout">
            <a:avLst>
              <a:gd name="adj1" fmla="val -40815"/>
              <a:gd name="adj2" fmla="val -68821"/>
            </a:avLst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" y="1484784"/>
            <a:ext cx="1566733" cy="16167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624"/>
            <a:ext cx="11588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0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-324544" y="-12940"/>
            <a:ext cx="8496944" cy="1584176"/>
          </a:xfrm>
        </p:spPr>
        <p:txBody>
          <a:bodyPr>
            <a:noAutofit/>
          </a:bodyPr>
          <a:lstStyle/>
          <a:p>
            <a:pPr algn="ctr"/>
            <a:r>
              <a:rPr lang="ca-ES" sz="2800" b="1" cap="all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Celebració del Pare Claret!</a:t>
            </a:r>
          </a:p>
          <a:p>
            <a:pPr algn="ctr"/>
            <a:r>
              <a:rPr lang="ca-ES" sz="2800" b="1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ca-ES" sz="2800" b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l seu estil de vida, els seus valors i les seves passes ens  segueixen guiant el camí.</a:t>
            </a:r>
            <a:endParaRPr lang="ca-ES" sz="2800" b="1" dirty="0">
              <a:solidFill>
                <a:schemeClr val="bg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44180" y="1703527"/>
            <a:ext cx="9036496" cy="1656184"/>
          </a:xfrm>
        </p:spPr>
        <p:txBody>
          <a:bodyPr/>
          <a:lstStyle/>
          <a:p>
            <a:pPr marL="182880" indent="0" algn="ctr">
              <a:buNone/>
            </a:pPr>
            <a:r>
              <a:rPr lang="ca-ES" dirty="0" smtClean="0">
                <a:latin typeface="Aharoni" pitchFamily="2" charset="-79"/>
                <a:cs typeface="Aharoni" pitchFamily="2" charset="-79"/>
              </a:rPr>
              <a:t>  è: Els  tresors         de tot el </a:t>
            </a:r>
            <a:r>
              <a:rPr lang="ca-ES" dirty="0" smtClean="0">
                <a:latin typeface="Aharoni" pitchFamily="2" charset="-79"/>
                <a:cs typeface="Aharoni" pitchFamily="2" charset="-79"/>
              </a:rPr>
              <a:t>que ens </a:t>
            </a:r>
            <a:r>
              <a:rPr lang="ca-ES" dirty="0" smtClean="0">
                <a:latin typeface="Aharoni" pitchFamily="2" charset="-79"/>
                <a:cs typeface="Aharoni" pitchFamily="2" charset="-79"/>
              </a:rPr>
              <a:t>envolta </a:t>
            </a:r>
            <a:r>
              <a:rPr lang="ca-ES" sz="6000" dirty="0">
                <a:latin typeface="Aharoni" pitchFamily="2" charset="-79"/>
                <a:cs typeface="Aharoni" pitchFamily="2" charset="-79"/>
              </a:rPr>
              <a:t/>
            </a:r>
            <a:br>
              <a:rPr lang="ca-ES" sz="6000" dirty="0">
                <a:latin typeface="Aharoni" pitchFamily="2" charset="-79"/>
                <a:cs typeface="Aharoni" pitchFamily="2" charset="-79"/>
              </a:rPr>
            </a:br>
            <a:r>
              <a:rPr lang="ca-ES" sz="4400" dirty="0" smtClean="0"/>
              <a:t> </a:t>
            </a:r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/>
              <a:t/>
            </a:r>
            <a:br>
              <a:rPr lang="ca-ES" sz="6000" dirty="0"/>
            </a:br>
            <a:endParaRPr lang="ca-ES" sz="6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r="18258"/>
          <a:stretch/>
        </p:blipFill>
        <p:spPr bwMode="auto">
          <a:xfrm>
            <a:off x="5508104" y="1568041"/>
            <a:ext cx="1056749" cy="94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90415" y="3953973"/>
            <a:ext cx="75822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latin typeface="Aharoni" pitchFamily="2" charset="-79"/>
                <a:cs typeface="Aharoni" pitchFamily="2" charset="-79"/>
              </a:rPr>
              <a:t>Ep nois i noies de 6è, us atreviu </a:t>
            </a:r>
          </a:p>
          <a:p>
            <a:pPr algn="ctr"/>
            <a:r>
              <a:rPr lang="ca-ES" dirty="0">
                <a:latin typeface="Aharoni" pitchFamily="2" charset="-79"/>
                <a:cs typeface="Aharoni" pitchFamily="2" charset="-79"/>
              </a:rPr>
              <a:t> </a:t>
            </a:r>
            <a:r>
              <a:rPr lang="ca-ES" dirty="0" smtClean="0">
                <a:latin typeface="Aharoni" pitchFamily="2" charset="-79"/>
                <a:cs typeface="Aharoni" pitchFamily="2" charset="-79"/>
              </a:rPr>
              <a:t>a comprometre-us i a pensar què podeu fer ARA per a  millorar l’ambient de diferents espais  on feu coses (al pati, a la classe, en els treballs en grup, en els vostres extra-escolars)??? </a:t>
            </a:r>
          </a:p>
          <a:p>
            <a:pPr algn="ctr"/>
            <a:r>
              <a:rPr lang="ca-ES" dirty="0" smtClean="0">
                <a:latin typeface="Aharoni" pitchFamily="2" charset="-79"/>
                <a:cs typeface="Aharoni" pitchFamily="2" charset="-79"/>
              </a:rPr>
              <a:t>Feu 4 grups i que cadascun reflexioni sobre algun dels àmbits que us hem proposat. Quan ho tingueu clar ho escriviu i en feu un COMPROMÍS  que resumeixi el hagueu parlat. Ho guardeu i el proper dia de l’oratori ho porteu per a poder participar a la celebració del Pare Claret.</a:t>
            </a:r>
            <a:endParaRPr lang="ca-E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Llamada ovalada"/>
          <p:cNvSpPr/>
          <p:nvPr/>
        </p:nvSpPr>
        <p:spPr>
          <a:xfrm>
            <a:off x="144181" y="3640147"/>
            <a:ext cx="8999820" cy="3212976"/>
          </a:xfrm>
          <a:prstGeom prst="wedgeEllipseCallout">
            <a:avLst>
              <a:gd name="adj1" fmla="val -40815"/>
              <a:gd name="adj2" fmla="val -68821"/>
            </a:avLst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123" y1="7778" x2="33123" y2="7778"/>
                        <a14:foregroundMark x1="39432" y1="12222" x2="39432" y2="12222"/>
                        <a14:foregroundMark x1="30284" y1="18000" x2="30284" y2="18000"/>
                        <a14:foregroundMark x1="35962" y1="16222" x2="35962" y2="16222"/>
                        <a14:foregroundMark x1="25868" y1="14889" x2="25868" y2="11556"/>
                        <a14:foregroundMark x1="26814" y1="7778" x2="26814" y2="7778"/>
                        <a14:foregroundMark x1="33123" y1="5333" x2="33123" y2="5333"/>
                        <a14:foregroundMark x1="35962" y1="4667" x2="35962" y2="4667"/>
                        <a14:foregroundMark x1="36593" y1="19333" x2="39432" y2="18667"/>
                        <a14:foregroundMark x1="55836" y1="12222" x2="55836" y2="12222"/>
                        <a14:foregroundMark x1="55836" y1="8444" x2="55836" y2="8444"/>
                        <a14:foregroundMark x1="51420" y1="7111" x2="51420" y2="7111"/>
                        <a14:foregroundMark x1="46688" y1="13556" x2="46688" y2="13556"/>
                        <a14:foregroundMark x1="48580" y1="16222" x2="52366" y2="16889"/>
                        <a14:foregroundMark x1="52366" y1="16889" x2="52366" y2="16889"/>
                        <a14:foregroundMark x1="55836" y1="16889" x2="55836" y2="16889"/>
                        <a14:foregroundMark x1="59621" y1="16222" x2="62145" y2="14222"/>
                        <a14:foregroundMark x1="62145" y1="12222" x2="62145" y2="12222"/>
                        <a14:foregroundMark x1="58675" y1="9111" x2="58675" y2="9111"/>
                        <a14:foregroundMark x1="49527" y1="9111" x2="49527" y2="9111"/>
                        <a14:foregroundMark x1="34069" y1="22667" x2="34069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735"/>
            <a:ext cx="842707" cy="1196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1100"/>
            <a:ext cx="11588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536</Words>
  <Application>Microsoft Office PowerPoint</Application>
  <PresentationFormat>Presentación en pantalla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Aharoni</vt:lpstr>
      <vt:lpstr>Bauhaus 93</vt:lpstr>
      <vt:lpstr>Comic Sans MS</vt:lpstr>
      <vt:lpstr>Georgia</vt:lpstr>
      <vt:lpstr>Trebuchet MS</vt:lpstr>
      <vt:lpstr>Transmisión de listas</vt:lpstr>
      <vt:lpstr>Acollides  setmana  13 octubre  - 16 octubre</vt:lpstr>
      <vt:lpstr>http://preguem-escolapies.blogspot.com/2015/09/canco-del-lema-2015-2016.html  </vt:lpstr>
      <vt:lpstr> Pensem i descobrim quin  és el sentit d’aquesta frase de la cançó. </vt:lpstr>
      <vt:lpstr>Presentación de PowerPoint</vt:lpstr>
      <vt:lpstr> r: Els tresors        de la família    </vt:lpstr>
      <vt:lpstr> t: Els tresors        de la nostra classe    </vt:lpstr>
      <vt:lpstr> è: Els tresors        que cadascú porta dins    </vt:lpstr>
      <vt:lpstr>  è: Els  tresors         de tot el que ens envolta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 setmana  28 octubre  - 1 novembre</dc:title>
  <dc:creator>profeclaret</dc:creator>
  <cp:lastModifiedBy>Usuario de Windows</cp:lastModifiedBy>
  <cp:revision>23</cp:revision>
  <dcterms:created xsi:type="dcterms:W3CDTF">2019-10-23T14:42:57Z</dcterms:created>
  <dcterms:modified xsi:type="dcterms:W3CDTF">2020-10-07T19:09:32Z</dcterms:modified>
</cp:coreProperties>
</file>