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73" r:id="rId7"/>
    <p:sldId id="274"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2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28" y="-12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09/02/2022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09/02/2022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09/02/2022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09/02/2022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09/02/2022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09/02/2022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09/02/2022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09/02/2022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09/02/2022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09/02/2022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09/02/2022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2">
                <a:lumMod val="40000"/>
                <a:lumOff val="60000"/>
              </a:schemeClr>
            </a:gs>
            <a:gs pos="100000">
              <a:schemeClr val="accent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09/02/2022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s://www.youtube.com/watch?v=dQkWLCXdgl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683568" y="4005064"/>
            <a:ext cx="7772400" cy="1470025"/>
          </a:xfrm>
        </p:spPr>
        <p:txBody>
          <a:bodyPr>
            <a:noAutofit/>
          </a:bodyPr>
          <a:lstStyle/>
          <a:p>
            <a:r>
              <a:rPr lang="es-ES" sz="6000" b="1" dirty="0" smtClean="0">
                <a:effectLst>
                  <a:outerShdw blurRad="38100" dist="38100" dir="2700000" algn="tl">
                    <a:srgbClr val="000000">
                      <a:alpha val="43137"/>
                    </a:srgbClr>
                  </a:outerShdw>
                </a:effectLst>
              </a:rPr>
              <a:t>ACOLLIDES SETMANA </a:t>
            </a:r>
            <a:r>
              <a:rPr lang="es-ES" sz="6000" b="1" dirty="0">
                <a:effectLst>
                  <a:outerShdw blurRad="38100" dist="38100" dir="2700000" algn="tl">
                    <a:srgbClr val="000000">
                      <a:alpha val="43137"/>
                    </a:srgbClr>
                  </a:outerShdw>
                </a:effectLst>
              </a:rPr>
              <a:t/>
            </a:r>
            <a:br>
              <a:rPr lang="es-ES" sz="6000" b="1" dirty="0">
                <a:effectLst>
                  <a:outerShdw blurRad="38100" dist="38100" dir="2700000" algn="tl">
                    <a:srgbClr val="000000">
                      <a:alpha val="43137"/>
                    </a:srgbClr>
                  </a:outerShdw>
                </a:effectLst>
              </a:rPr>
            </a:br>
            <a:r>
              <a:rPr lang="es-ES" sz="6000" b="1" dirty="0" smtClean="0">
                <a:effectLst>
                  <a:outerShdw blurRad="38100" dist="38100" dir="2700000" algn="tl">
                    <a:srgbClr val="000000">
                      <a:alpha val="43137"/>
                    </a:srgbClr>
                  </a:outerShdw>
                </a:effectLst>
              </a:rPr>
              <a:t>14-18</a:t>
            </a:r>
            <a:r>
              <a:rPr lang="es-ES" sz="6000" b="1" dirty="0" smtClean="0">
                <a:effectLst>
                  <a:outerShdw blurRad="38100" dist="38100" dir="2700000" algn="tl">
                    <a:srgbClr val="000000">
                      <a:alpha val="43137"/>
                    </a:srgbClr>
                  </a:outerShdw>
                </a:effectLst>
              </a:rPr>
              <a:t> </a:t>
            </a:r>
            <a:r>
              <a:rPr lang="es-ES" sz="6000" b="1" dirty="0" smtClean="0">
                <a:effectLst>
                  <a:outerShdw blurRad="38100" dist="38100" dir="2700000" algn="tl">
                    <a:srgbClr val="000000">
                      <a:alpha val="43137"/>
                    </a:srgbClr>
                  </a:outerShdw>
                </a:effectLst>
              </a:rPr>
              <a:t>DE FEBRER</a:t>
            </a:r>
            <a:endParaRPr lang="es-ES" sz="6000" b="1" dirty="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38667"/>
            <a:ext cx="3613329" cy="234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657" t="43056" r="16671" b="21031"/>
          <a:stretch/>
        </p:blipFill>
        <p:spPr bwMode="auto">
          <a:xfrm>
            <a:off x="4377324" y="1196752"/>
            <a:ext cx="4319286" cy="15121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848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3789040"/>
            <a:ext cx="4536504" cy="523220"/>
          </a:xfrm>
          <a:prstGeom prst="rect">
            <a:avLst/>
          </a:prstGeom>
          <a:noFill/>
        </p:spPr>
        <p:txBody>
          <a:bodyPr wrap="square" rtlCol="0">
            <a:spAutoFit/>
          </a:bodyPr>
          <a:lstStyle/>
          <a:p>
            <a:r>
              <a:rPr lang="es-ES_tradnl" sz="2800" b="1" dirty="0" smtClean="0">
                <a:effectLst>
                  <a:outerShdw blurRad="38100" dist="38100" dir="2700000" algn="tl">
                    <a:srgbClr val="000000">
                      <a:alpha val="43137"/>
                    </a:srgbClr>
                  </a:outerShdw>
                </a:effectLst>
              </a:rPr>
              <a:t>    </a:t>
            </a:r>
            <a:endParaRPr lang="ca-ES" sz="2800" b="1" dirty="0" smtClean="0">
              <a:effectLst>
                <a:outerShdw blurRad="38100" dist="38100" dir="2700000" algn="tl">
                  <a:srgbClr val="000000">
                    <a:alpha val="43137"/>
                  </a:srgbClr>
                </a:outerShdw>
              </a:effectLst>
            </a:endParaRPr>
          </a:p>
        </p:txBody>
      </p:sp>
      <p:sp>
        <p:nvSpPr>
          <p:cNvPr id="2" name="1 CuadroTexto"/>
          <p:cNvSpPr txBox="1"/>
          <p:nvPr/>
        </p:nvSpPr>
        <p:spPr>
          <a:xfrm>
            <a:off x="453192" y="853851"/>
            <a:ext cx="7647199" cy="338554"/>
          </a:xfrm>
          <a:prstGeom prst="rect">
            <a:avLst/>
          </a:prstGeom>
          <a:noFill/>
        </p:spPr>
        <p:txBody>
          <a:bodyPr wrap="square" rtlCol="0">
            <a:spAutoFit/>
          </a:bodyPr>
          <a:lstStyle/>
          <a:p>
            <a:r>
              <a:rPr lang="ca-ES" sz="1600" b="1" dirty="0" smtClean="0"/>
              <a:t>ESCOLTEM AQUESTA HISTÒRIA</a:t>
            </a:r>
            <a:endParaRPr lang="ca-ES" sz="1600" b="1" dirty="0"/>
          </a:p>
        </p:txBody>
      </p:sp>
      <p:sp>
        <p:nvSpPr>
          <p:cNvPr id="3" name="2 CuadroTexto"/>
          <p:cNvSpPr txBox="1"/>
          <p:nvPr/>
        </p:nvSpPr>
        <p:spPr>
          <a:xfrm>
            <a:off x="899592" y="1916832"/>
            <a:ext cx="7344816" cy="2123658"/>
          </a:xfrm>
          <a:prstGeom prst="rect">
            <a:avLst/>
          </a:prstGeom>
          <a:noFill/>
        </p:spPr>
        <p:txBody>
          <a:bodyPr wrap="square" rtlCol="0">
            <a:spAutoFit/>
          </a:bodyPr>
          <a:lstStyle/>
          <a:p>
            <a:r>
              <a:rPr lang="en-US" dirty="0" smtClean="0"/>
              <a:t>UNA VEGADA HI HAVIA UN HOME QUE TENIA UNA PRECIOSA GESPA AL SEU JARDÍ. N’ESTAVA MOLT ORGULLÓS!!</a:t>
            </a:r>
          </a:p>
          <a:p>
            <a:r>
              <a:rPr lang="en-US" dirty="0" smtClean="0"/>
              <a:t>QUAN VA ARRIBAR LA PRIMAVERA VAN COMENÇAR A SORTIR ALTRES HERBES DIFERENTS… ELL LES ANAVA TRAIENT PERÒ NO ACABAVA DE FER NET.</a:t>
            </a:r>
          </a:p>
          <a:p>
            <a:r>
              <a:rPr lang="en-US" dirty="0" smtClean="0"/>
              <a:t>MOLT INDIGNAT ES VA </a:t>
            </a:r>
            <a:r>
              <a:rPr lang="en-US" dirty="0" smtClean="0"/>
              <a:t>QUEIXAR </a:t>
            </a:r>
            <a:r>
              <a:rPr lang="en-US" dirty="0" smtClean="0"/>
              <a:t>A LES AUTORITATS!! QUÈ PUC FER?</a:t>
            </a:r>
          </a:p>
          <a:p>
            <a:r>
              <a:rPr lang="en-US" dirty="0" smtClean="0"/>
              <a:t>DONCS MOLT FÀCIL, LI VAN DIR, </a:t>
            </a:r>
            <a:r>
              <a:rPr lang="en-US" sz="2400" dirty="0" smtClean="0"/>
              <a:t>“ESTIMAR A TOTES LES HERBES”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89574"/>
            <a:ext cx="201136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6263"/>
          <a:stretch/>
        </p:blipFill>
        <p:spPr bwMode="auto">
          <a:xfrm>
            <a:off x="3419872" y="4395269"/>
            <a:ext cx="4142234" cy="19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0163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991484">
            <a:off x="183004" y="2007398"/>
            <a:ext cx="2687223" cy="967125"/>
          </a:xfrm>
        </p:spPr>
        <p:txBody>
          <a:bodyPr>
            <a:normAutofit fontScale="90000"/>
          </a:bodyPr>
          <a:lstStyle/>
          <a:p>
            <a:pPr marL="0" indent="0">
              <a:buNone/>
            </a:pPr>
            <a:r>
              <a:rPr lang="es-ES" sz="2700" dirty="0" smtClean="0"/>
              <a:t/>
            </a:r>
            <a:br>
              <a:rPr lang="es-ES" sz="2700" dirty="0" smtClean="0"/>
            </a:br>
            <a:r>
              <a:rPr lang="es-ES" sz="2700" dirty="0" smtClean="0"/>
              <a:t/>
            </a:r>
            <a:br>
              <a:rPr lang="es-ES" sz="2700" dirty="0" smtClean="0"/>
            </a:br>
            <a:endParaRPr lang="es-ES" sz="2400" dirty="0"/>
          </a:p>
        </p:txBody>
      </p:sp>
      <p:sp>
        <p:nvSpPr>
          <p:cNvPr id="4" name="3 CuadroTexto"/>
          <p:cNvSpPr txBox="1"/>
          <p:nvPr/>
        </p:nvSpPr>
        <p:spPr>
          <a:xfrm>
            <a:off x="330052" y="6309320"/>
            <a:ext cx="8568952" cy="3139321"/>
          </a:xfrm>
          <a:prstGeom prst="rect">
            <a:avLst/>
          </a:prstGeom>
          <a:noFill/>
        </p:spPr>
        <p:txBody>
          <a:bodyPr wrap="square" rtlCol="0">
            <a:spAutoFit/>
          </a:bodyPr>
          <a:lstStyle/>
          <a:p>
            <a:pPr marL="571500" indent="-571500">
              <a:buFont typeface="Arial" pitchFamily="34" charset="0"/>
              <a:buChar char="•"/>
            </a:pPr>
            <a:endParaRPr lang="es-ES_tradnl" sz="3600" b="1" i="1" dirty="0" smtClean="0"/>
          </a:p>
          <a:p>
            <a:pPr marL="571500" indent="-571500">
              <a:buFont typeface="Arial" pitchFamily="34" charset="0"/>
              <a:buChar char="•"/>
            </a:pPr>
            <a:endParaRPr lang="es-ES_tradnl" sz="3600" b="1" dirty="0" smtClean="0"/>
          </a:p>
          <a:p>
            <a:pPr marL="571500" indent="-571500">
              <a:buFont typeface="Arial" pitchFamily="34" charset="0"/>
              <a:buChar char="•"/>
            </a:pPr>
            <a:endParaRPr lang="es-ES_tradnl" sz="3600" b="1" dirty="0" smtClean="0"/>
          </a:p>
          <a:p>
            <a:endParaRPr lang="es-ES_tradnl" sz="3600" b="1" dirty="0" smtClean="0"/>
          </a:p>
          <a:p>
            <a:endParaRPr lang="es-ES_tradnl" sz="3600" b="1" dirty="0" smtClean="0"/>
          </a:p>
          <a:p>
            <a:endParaRPr lang="es-ES" dirty="0"/>
          </a:p>
        </p:txBody>
      </p:sp>
      <p:sp>
        <p:nvSpPr>
          <p:cNvPr id="9" name="8 CuadroTexto"/>
          <p:cNvSpPr txBox="1"/>
          <p:nvPr/>
        </p:nvSpPr>
        <p:spPr>
          <a:xfrm>
            <a:off x="971600" y="798293"/>
            <a:ext cx="6588224" cy="523220"/>
          </a:xfrm>
          <a:prstGeom prst="rect">
            <a:avLst/>
          </a:prstGeom>
          <a:noFill/>
        </p:spPr>
        <p:txBody>
          <a:bodyPr wrap="square" rtlCol="0">
            <a:spAutoFit/>
          </a:bodyPr>
          <a:lstStyle/>
          <a:p>
            <a:pPr algn="ctr"/>
            <a:r>
              <a:rPr lang="es-ES" sz="2800" b="1" dirty="0" smtClean="0">
                <a:effectLst>
                  <a:outerShdw blurRad="38100" dist="38100" dir="2700000" algn="tl">
                    <a:srgbClr val="000000">
                      <a:alpha val="43137"/>
                    </a:srgbClr>
                  </a:outerShdw>
                </a:effectLst>
              </a:rPr>
              <a:t>REFLEXIONEM</a:t>
            </a:r>
          </a:p>
        </p:txBody>
      </p:sp>
      <p:sp>
        <p:nvSpPr>
          <p:cNvPr id="5" name="AutoShape 4" descr="Resultat d'imatges de imatges  innundac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 name="AutoShape 8" descr="Resultat d'imatges de imatges  innundac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 name="AutoShape 10" descr="Resultat d'imatges de imatges  innundac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 name="AutoShape 2" descr="Resultado de imagen de DIBUIXOS curses de motos&quo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10" name="Imagen 9"/>
          <p:cNvPicPr>
            <a:picLocks noChangeAspect="1"/>
          </p:cNvPicPr>
          <p:nvPr/>
        </p:nvPicPr>
        <p:blipFill>
          <a:blip r:embed="rId2"/>
          <a:stretch>
            <a:fillRect/>
          </a:stretch>
        </p:blipFill>
        <p:spPr>
          <a:xfrm>
            <a:off x="7132146" y="47526"/>
            <a:ext cx="2011854" cy="835224"/>
          </a:xfrm>
          <a:prstGeom prst="rect">
            <a:avLst/>
          </a:prstGeom>
        </p:spPr>
      </p:pic>
      <p:sp>
        <p:nvSpPr>
          <p:cNvPr id="11" name="10 Rectángulo"/>
          <p:cNvSpPr/>
          <p:nvPr/>
        </p:nvSpPr>
        <p:spPr>
          <a:xfrm>
            <a:off x="827584" y="1859340"/>
            <a:ext cx="7200800" cy="2585323"/>
          </a:xfrm>
          <a:prstGeom prst="rect">
            <a:avLst/>
          </a:prstGeom>
        </p:spPr>
        <p:txBody>
          <a:bodyPr wrap="square">
            <a:spAutoFit/>
          </a:bodyPr>
          <a:lstStyle/>
          <a:p>
            <a:r>
              <a:rPr lang="ca-ES" b="1" i="1" dirty="0" smtClean="0"/>
              <a:t>UNA CLASSE ÉS COM UN JARDÍ ON HI HA TOTA MENA D’HERBES.  HI HA COMPANYS QUE SÓN COM LA GESPA, BEN CONREATS, EDUCATS, ... N’HI HA DE DEIXATS, POC TREBALLADORS, MANDROSOS; HI HA NENS I NENES MENTIDERS I EGOISTES. I TENIM LA TEMPTACIÓ D’ARRENCAR-LOS DE CLASSE.  QUE BÉ QUE ESTARÍEM SI ELLS NO HI FOSSIN!  PERÒ ENS </a:t>
            </a:r>
            <a:r>
              <a:rPr lang="ca-ES" b="1" i="1" dirty="0" smtClean="0"/>
              <a:t>EQUIVOQUEM</a:t>
            </a:r>
            <a:r>
              <a:rPr lang="ca-ES" b="1" i="1" dirty="0" smtClean="0"/>
              <a:t>!!!!!</a:t>
            </a:r>
            <a:r>
              <a:rPr lang="ca-ES" b="1" i="1" dirty="0" smtClean="0"/>
              <a:t> </a:t>
            </a:r>
            <a:endParaRPr lang="ca-ES" b="1" i="1" dirty="0" smtClean="0"/>
          </a:p>
          <a:p>
            <a:endParaRPr lang="ca-ES" b="1" i="1" dirty="0" smtClean="0"/>
          </a:p>
          <a:p>
            <a:r>
              <a:rPr lang="ca-ES" b="1" i="1" dirty="0" smtClean="0"/>
              <a:t>HEM D’APRENDRE A ESTIMAR-LOS A TOTS I TOTES  SENSE FER DIFERÈNCIES</a:t>
            </a:r>
            <a:r>
              <a:rPr lang="es-ES_tradnl" b="1" dirty="0" smtClean="0"/>
              <a:t>.</a:t>
            </a:r>
            <a:endParaRPr lang="es-ES" b="1"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024" y="4524742"/>
            <a:ext cx="2923119" cy="165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1086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4294967295"/>
          </p:nvPr>
        </p:nvSpPr>
        <p:spPr>
          <a:xfrm>
            <a:off x="1259632" y="764704"/>
            <a:ext cx="6192688" cy="1008112"/>
          </a:xfrm>
          <a:prstGeom prst="rect">
            <a:avLst/>
          </a:prstGeom>
        </p:spPr>
        <p:txBody>
          <a:bodyPr>
            <a:normAutofit/>
          </a:bodyPr>
          <a:lstStyle/>
          <a:p>
            <a:endParaRPr lang="es-ES_tradnl" sz="2800" dirty="0"/>
          </a:p>
          <a:p>
            <a:endParaRPr lang="ca-ES" sz="2800" dirty="0"/>
          </a:p>
        </p:txBody>
      </p:sp>
      <p:sp>
        <p:nvSpPr>
          <p:cNvPr id="6" name="5 CuadroTexto"/>
          <p:cNvSpPr txBox="1"/>
          <p:nvPr/>
        </p:nvSpPr>
        <p:spPr>
          <a:xfrm>
            <a:off x="3995936" y="1893689"/>
            <a:ext cx="4608512" cy="2185214"/>
          </a:xfrm>
          <a:prstGeom prst="rect">
            <a:avLst/>
          </a:prstGeom>
          <a:noFill/>
        </p:spPr>
        <p:txBody>
          <a:bodyPr wrap="square" rtlCol="0">
            <a:spAutoFit/>
          </a:bodyPr>
          <a:lstStyle/>
          <a:p>
            <a:pPr marL="342900" indent="-342900">
              <a:buFont typeface="Wingdings" pitchFamily="2" charset="2"/>
              <a:buChar char="ü"/>
            </a:pPr>
            <a:endParaRPr lang="en-US" sz="2000" dirty="0" smtClean="0"/>
          </a:p>
          <a:p>
            <a:pPr marL="342900" indent="-342900">
              <a:buFont typeface="Wingdings" pitchFamily="2" charset="2"/>
              <a:buChar char="ü"/>
            </a:pPr>
            <a:endParaRPr lang="en-US" sz="2000" dirty="0" smtClean="0"/>
          </a:p>
          <a:p>
            <a:pPr marL="342900" indent="-342900">
              <a:buFont typeface="Wingdings" pitchFamily="2" charset="2"/>
              <a:buChar char="ü"/>
            </a:pPr>
            <a:endParaRPr lang="en-US" sz="2000" dirty="0" smtClean="0"/>
          </a:p>
          <a:p>
            <a:r>
              <a:rPr lang="en-US" sz="2000" dirty="0" smtClean="0"/>
              <a:t>  </a:t>
            </a:r>
          </a:p>
          <a:p>
            <a:pPr marL="342900" indent="-342900">
              <a:buFont typeface="Wingdings" pitchFamily="2" charset="2"/>
              <a:buChar char="ü"/>
            </a:pPr>
            <a:endParaRPr lang="en-US" sz="2000" dirty="0" smtClean="0"/>
          </a:p>
          <a:p>
            <a:endParaRPr lang="en-US" dirty="0" smtClean="0"/>
          </a:p>
          <a:p>
            <a:endParaRPr lang="en-US" dirty="0"/>
          </a:p>
        </p:txBody>
      </p:sp>
      <p:pic>
        <p:nvPicPr>
          <p:cNvPr id="4" name="Imagen 3"/>
          <p:cNvPicPr>
            <a:picLocks noChangeAspect="1"/>
          </p:cNvPicPr>
          <p:nvPr/>
        </p:nvPicPr>
        <p:blipFill>
          <a:blip r:embed="rId2"/>
          <a:stretch>
            <a:fillRect/>
          </a:stretch>
        </p:blipFill>
        <p:spPr>
          <a:xfrm>
            <a:off x="7132146" y="109795"/>
            <a:ext cx="2011854" cy="835224"/>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692696"/>
            <a:ext cx="4792663"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775643" y="4509120"/>
            <a:ext cx="6912768" cy="1477328"/>
          </a:xfrm>
          <a:prstGeom prst="rect">
            <a:avLst/>
          </a:prstGeom>
          <a:noFill/>
        </p:spPr>
        <p:txBody>
          <a:bodyPr wrap="square" rtlCol="0">
            <a:spAutoFit/>
          </a:bodyPr>
          <a:lstStyle/>
          <a:p>
            <a:pPr marL="285750" indent="-285750">
              <a:buFont typeface="Arial" pitchFamily="34" charset="0"/>
              <a:buChar char="•"/>
            </a:pPr>
            <a:r>
              <a:rPr lang="en-US" dirty="0" smtClean="0"/>
              <a:t>CREIEU QUE ESTAN DIENT EL MATEIX? PER QUÈ?</a:t>
            </a:r>
          </a:p>
          <a:p>
            <a:pPr marL="285750" indent="-285750">
              <a:buFont typeface="Arial" pitchFamily="34" charset="0"/>
              <a:buChar char="•"/>
            </a:pPr>
            <a:r>
              <a:rPr lang="en-US" dirty="0" smtClean="0"/>
              <a:t>PENSEN DIFERENT PERÒ PARLANT I DIALOGANT ES POSEN D’ACORD.</a:t>
            </a:r>
          </a:p>
          <a:p>
            <a:pPr marL="285750" indent="-285750">
              <a:buFont typeface="Arial" pitchFamily="34" charset="0"/>
              <a:buChar char="•"/>
            </a:pPr>
            <a:r>
              <a:rPr lang="en-US" dirty="0" smtClean="0"/>
              <a:t>HEM D’APRENDRE A SABER ESCOLTAR I ACCEPTAR LES OPINIONS DELS ALTRES.</a:t>
            </a:r>
          </a:p>
        </p:txBody>
      </p:sp>
    </p:spTree>
    <p:extLst>
      <p:ext uri="{BB962C8B-B14F-4D97-AF65-F5344CB8AC3E}">
        <p14:creationId xmlns:p14="http://schemas.microsoft.com/office/powerpoint/2010/main" val="5146905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755576" y="830778"/>
            <a:ext cx="7560840" cy="882119"/>
          </a:xfrm>
        </p:spPr>
        <p:txBody>
          <a:bodyPr>
            <a:noAutofit/>
          </a:bodyPr>
          <a:lstStyle/>
          <a:p>
            <a:r>
              <a:rPr lang="en-US" sz="2800" b="1" dirty="0"/>
              <a:t>MIRA I REFLEXIONA </a:t>
            </a:r>
            <a:br>
              <a:rPr lang="en-US" sz="2800" b="1" dirty="0"/>
            </a:br>
            <a:r>
              <a:rPr lang="en-US" sz="2800" b="1" dirty="0" err="1"/>
              <a:t>sobre</a:t>
            </a:r>
            <a:r>
              <a:rPr lang="en-US" sz="2800" b="1" dirty="0"/>
              <a:t> la </a:t>
            </a:r>
            <a:r>
              <a:rPr lang="en-US" sz="2800" b="1" dirty="0" err="1"/>
              <a:t>diferència</a:t>
            </a:r>
            <a:r>
              <a:rPr lang="en-US" sz="2800" b="1" dirty="0"/>
              <a:t>, </a:t>
            </a:r>
            <a:r>
              <a:rPr lang="en-US" sz="2800" b="1" dirty="0" err="1"/>
              <a:t>els</a:t>
            </a:r>
            <a:r>
              <a:rPr lang="en-US" sz="2800" b="1" dirty="0"/>
              <a:t> </a:t>
            </a:r>
            <a:r>
              <a:rPr lang="en-US" sz="2800" b="1" dirty="0" err="1"/>
              <a:t>mateixos</a:t>
            </a:r>
            <a:r>
              <a:rPr lang="en-US" sz="2800" b="1" dirty="0"/>
              <a:t> </a:t>
            </a:r>
            <a:r>
              <a:rPr lang="en-US" sz="2800" b="1" dirty="0" err="1"/>
              <a:t>drets</a:t>
            </a:r>
            <a:r>
              <a:rPr lang="en-US" sz="2800" b="1" dirty="0"/>
              <a:t>,…</a:t>
            </a:r>
            <a:endParaRPr lang="ca-ES" sz="2800"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798" y="217711"/>
            <a:ext cx="201136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331640" y="635223"/>
            <a:ext cx="184731" cy="369332"/>
          </a:xfrm>
          <a:prstGeom prst="rect">
            <a:avLst/>
          </a:prstGeom>
          <a:noFill/>
        </p:spPr>
        <p:txBody>
          <a:bodyPr wrap="none" rtlCol="0">
            <a:spAutoFit/>
          </a:bodyPr>
          <a:lstStyle/>
          <a:p>
            <a:endParaRPr lang="ca-E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005" y="2060848"/>
            <a:ext cx="4852987"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31639" y="5517232"/>
            <a:ext cx="6398839" cy="646331"/>
          </a:xfrm>
          <a:prstGeom prst="rect">
            <a:avLst/>
          </a:prstGeom>
        </p:spPr>
        <p:txBody>
          <a:bodyPr wrap="square">
            <a:spAutoFit/>
          </a:bodyPr>
          <a:lstStyle/>
          <a:p>
            <a:r>
              <a:rPr lang="en-US" b="1" dirty="0">
                <a:solidFill>
                  <a:schemeClr val="tx1">
                    <a:lumMod val="65000"/>
                    <a:lumOff val="35000"/>
                  </a:schemeClr>
                </a:solidFill>
                <a:hlinkClick r:id="rId4"/>
              </a:rPr>
              <a:t>https://</a:t>
            </a:r>
            <a:r>
              <a:rPr lang="en-US" b="1" dirty="0" smtClean="0">
                <a:solidFill>
                  <a:schemeClr val="tx1">
                    <a:lumMod val="65000"/>
                    <a:lumOff val="35000"/>
                  </a:schemeClr>
                </a:solidFill>
                <a:hlinkClick r:id="rId4"/>
              </a:rPr>
              <a:t>www.youtube.com/watch?v=dQkWLCXdgl8</a:t>
            </a:r>
            <a:endParaRPr lang="en-US" b="1" dirty="0" smtClean="0">
              <a:solidFill>
                <a:schemeClr val="tx1">
                  <a:lumMod val="65000"/>
                  <a:lumOff val="35000"/>
                </a:schemeClr>
              </a:solidFill>
            </a:endParaRPr>
          </a:p>
          <a:p>
            <a:endParaRPr lang="en-US" dirty="0"/>
          </a:p>
        </p:txBody>
      </p:sp>
    </p:spTree>
    <p:extLst>
      <p:ext uri="{BB962C8B-B14F-4D97-AF65-F5344CB8AC3E}">
        <p14:creationId xmlns:p14="http://schemas.microsoft.com/office/powerpoint/2010/main" val="34343282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2520810" cy="180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7031"/>
            <a:ext cx="201136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563888" y="980728"/>
            <a:ext cx="4536504" cy="369332"/>
          </a:xfrm>
          <a:prstGeom prst="rect">
            <a:avLst/>
          </a:prstGeom>
        </p:spPr>
        <p:txBody>
          <a:bodyPr wrap="square">
            <a:spAutoFit/>
          </a:bodyPr>
          <a:lstStyle/>
          <a:p>
            <a:r>
              <a:rPr lang="en-US" b="1" cap="all" dirty="0" err="1">
                <a:effectLst>
                  <a:outerShdw blurRad="38100" dist="38100" dir="2700000" algn="tl">
                    <a:srgbClr val="000000">
                      <a:alpha val="43137"/>
                    </a:srgbClr>
                  </a:outerShdw>
                </a:effectLst>
              </a:rPr>
              <a:t>Comentem</a:t>
            </a:r>
            <a:r>
              <a:rPr lang="en-US" b="1" cap="all" dirty="0">
                <a:effectLst>
                  <a:outerShdw blurRad="38100" dist="38100" dir="2700000" algn="tl">
                    <a:srgbClr val="000000">
                      <a:alpha val="43137"/>
                    </a:srgbClr>
                  </a:outerShdw>
                </a:effectLst>
              </a:rPr>
              <a:t> el </a:t>
            </a:r>
            <a:r>
              <a:rPr lang="en-US" b="1" cap="all" dirty="0" err="1">
                <a:effectLst>
                  <a:outerShdw blurRad="38100" dist="38100" dir="2700000" algn="tl">
                    <a:srgbClr val="000000">
                      <a:alpha val="43137"/>
                    </a:srgbClr>
                  </a:outerShdw>
                </a:effectLst>
              </a:rPr>
              <a:t>vídeo</a:t>
            </a:r>
            <a:r>
              <a:rPr lang="en-US" b="1" cap="all" dirty="0">
                <a:effectLst>
                  <a:outerShdw blurRad="38100" dist="38100" dir="2700000" algn="tl">
                    <a:srgbClr val="000000">
                      <a:alpha val="43137"/>
                    </a:srgbClr>
                  </a:outerShdw>
                </a:effectLst>
              </a:rPr>
              <a:t> anterior</a:t>
            </a:r>
            <a:endParaRPr lang="en-US" dirty="0"/>
          </a:p>
        </p:txBody>
      </p:sp>
      <p:sp>
        <p:nvSpPr>
          <p:cNvPr id="5" name="4 Rectángulo"/>
          <p:cNvSpPr/>
          <p:nvPr/>
        </p:nvSpPr>
        <p:spPr>
          <a:xfrm>
            <a:off x="1187624" y="2564904"/>
            <a:ext cx="6408712" cy="2554545"/>
          </a:xfrm>
          <a:prstGeom prst="rect">
            <a:avLst/>
          </a:prstGeom>
        </p:spPr>
        <p:txBody>
          <a:bodyPr wrap="square">
            <a:spAutoFit/>
          </a:bodyPr>
          <a:lstStyle/>
          <a:p>
            <a:pPr marL="457200" indent="-457200">
              <a:buFont typeface="Arial" pitchFamily="34" charset="0"/>
              <a:buChar char="•"/>
            </a:pPr>
            <a:r>
              <a:rPr lang="en-US" sz="3200" b="1" dirty="0" smtClean="0">
                <a:effectLst>
                  <a:outerShdw blurRad="38100" dist="38100" dir="2700000" algn="tl">
                    <a:srgbClr val="000000">
                      <a:alpha val="43137"/>
                    </a:srgbClr>
                  </a:outerShdw>
                </a:effectLst>
              </a:rPr>
              <a:t>QUINES PARAULES APAREIXEN?</a:t>
            </a:r>
          </a:p>
          <a:p>
            <a:pPr marL="457200" indent="-457200">
              <a:buFont typeface="Arial" pitchFamily="34" charset="0"/>
              <a:buChar char="•"/>
            </a:pPr>
            <a:r>
              <a:rPr lang="en-US" sz="3200" b="1" dirty="0" smtClean="0">
                <a:effectLst>
                  <a:outerShdw blurRad="38100" dist="38100" dir="2700000" algn="tl">
                    <a:srgbClr val="000000">
                      <a:alpha val="43137"/>
                    </a:srgbClr>
                  </a:outerShdw>
                </a:effectLst>
              </a:rPr>
              <a:t>QUINES IMATGES RECORDES?</a:t>
            </a:r>
          </a:p>
          <a:p>
            <a:pPr marL="457200" indent="-457200">
              <a:buFont typeface="Arial" pitchFamily="34" charset="0"/>
              <a:buChar char="•"/>
            </a:pPr>
            <a:r>
              <a:rPr lang="en-US" sz="3200" b="1" dirty="0" smtClean="0">
                <a:effectLst>
                  <a:outerShdw blurRad="38100" dist="38100" dir="2700000" algn="tl">
                    <a:srgbClr val="000000">
                      <a:alpha val="43137"/>
                    </a:srgbClr>
                  </a:outerShdw>
                </a:effectLst>
              </a:rPr>
              <a:t>QUÈ CREUS QUE SIGNIFIQUEN?</a:t>
            </a:r>
          </a:p>
          <a:p>
            <a:pPr marL="457200" indent="-457200">
              <a:buFont typeface="Arial" pitchFamily="34" charset="0"/>
              <a:buChar char="•"/>
            </a:pPr>
            <a:r>
              <a:rPr lang="en-US" sz="3200" b="1" dirty="0" smtClean="0">
                <a:effectLst>
                  <a:outerShdw blurRad="38100" dist="38100" dir="2700000" algn="tl">
                    <a:srgbClr val="000000">
                      <a:alpha val="43137"/>
                    </a:srgbClr>
                  </a:outerShdw>
                </a:effectLst>
              </a:rPr>
              <a:t>QUIN ÉS EL MISSATGE QUE ENS VOL DIR AQUESTA CANÇÓ</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59432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9088" y="548680"/>
            <a:ext cx="8964488" cy="1470025"/>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182880" indent="0" algn="ctr">
              <a:buFont typeface="Georgia" pitchFamily="18" charset="0"/>
              <a:buNone/>
            </a:pPr>
            <a:r>
              <a:rPr lang="es-ES" sz="7200" b="0" dirty="0" smtClean="0">
                <a:effectLst>
                  <a:outerShdw blurRad="38100" dist="38100" dir="2700000" algn="tl">
                    <a:srgbClr val="000000">
                      <a:alpha val="43137"/>
                    </a:srgbClr>
                  </a:outerShdw>
                </a:effectLst>
              </a:rPr>
              <a:t>PREGÀRIA</a:t>
            </a:r>
            <a:endParaRPr lang="es-ES" sz="7200" b="0"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103" y="4086622"/>
            <a:ext cx="269572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contenido"/>
          <p:cNvSpPr>
            <a:spLocks noGrp="1"/>
          </p:cNvSpPr>
          <p:nvPr>
            <p:ph sz="quarter" idx="4294967295"/>
          </p:nvPr>
        </p:nvSpPr>
        <p:spPr>
          <a:xfrm>
            <a:off x="683568" y="2349262"/>
            <a:ext cx="6400800" cy="4248090"/>
          </a:xfrm>
          <a:prstGeom prst="rect">
            <a:avLst/>
          </a:prstGeom>
        </p:spPr>
        <p:txBody>
          <a:bodyPr>
            <a:noAutofit/>
          </a:bodyPr>
          <a:lstStyle/>
          <a:p>
            <a:pPr marL="45720" indent="0">
              <a:buNone/>
            </a:pPr>
            <a:r>
              <a:rPr lang="ca-ES" sz="2000" dirty="0" smtClean="0"/>
              <a:t>SABEM QUE A LA CLASSE TOTS SOM DIFERENTS</a:t>
            </a:r>
          </a:p>
          <a:p>
            <a:pPr marL="45720" indent="0">
              <a:buNone/>
            </a:pPr>
            <a:r>
              <a:rPr lang="ca-ES" sz="2000" dirty="0" smtClean="0"/>
              <a:t>ENS AGRADEN COSES DIFERENTS</a:t>
            </a:r>
          </a:p>
          <a:p>
            <a:pPr marL="45720" indent="0">
              <a:buNone/>
            </a:pPr>
            <a:r>
              <a:rPr lang="ca-ES" sz="2000" dirty="0" smtClean="0"/>
              <a:t>PENSEM DE DIFERENT MANERA </a:t>
            </a:r>
          </a:p>
          <a:p>
            <a:pPr marL="45720" indent="0">
              <a:buNone/>
            </a:pPr>
            <a:r>
              <a:rPr lang="ca-ES" sz="2000" dirty="0" smtClean="0"/>
              <a:t>PERÒ VOLEM APRENDRE A SABER ACCEPTAR-NOS</a:t>
            </a:r>
          </a:p>
          <a:p>
            <a:pPr marL="45720" indent="0">
              <a:buNone/>
            </a:pPr>
            <a:r>
              <a:rPr lang="ca-ES" sz="2000" dirty="0" smtClean="0"/>
              <a:t>A  ESCOLTAR-NOS </a:t>
            </a:r>
          </a:p>
          <a:p>
            <a:pPr marL="45720" indent="0">
              <a:buNone/>
            </a:pPr>
            <a:r>
              <a:rPr lang="ca-ES" sz="2000" dirty="0" smtClean="0"/>
              <a:t>A ESTIMAR-NOS</a:t>
            </a:r>
          </a:p>
          <a:p>
            <a:pPr marL="45720" indent="0">
              <a:buNone/>
            </a:pPr>
            <a:r>
              <a:rPr lang="ca-ES" sz="2000" dirty="0" smtClean="0"/>
              <a:t>JESÚS: </a:t>
            </a:r>
          </a:p>
          <a:p>
            <a:pPr marL="45720" indent="0">
              <a:buNone/>
            </a:pPr>
            <a:r>
              <a:rPr lang="ca-ES" sz="2000" dirty="0" smtClean="0"/>
              <a:t>ENSENYA’NS I AJUDA’NS A SER BONS COMPANYS!!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213" y="332656"/>
            <a:ext cx="201136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0525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263</Words>
  <Application>Microsoft Office PowerPoint</Application>
  <PresentationFormat>Presentación en pantalla (4:3)</PresentationFormat>
  <Paragraphs>40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ACOLLIDES SETMANA  14-18 DE FEBRER</vt:lpstr>
      <vt:lpstr>Presentación de PowerPoint</vt:lpstr>
      <vt:lpstr>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ACOLLIDES SETMANA 25-29  OCTUBRE 2021</dc:title>
  <dc:creator>Fariseu</dc:creator>
  <cp:lastModifiedBy>profeclaret</cp:lastModifiedBy>
  <cp:revision>54</cp:revision>
  <dcterms:created xsi:type="dcterms:W3CDTF">2021-10-20T08:44:59Z</dcterms:created>
  <dcterms:modified xsi:type="dcterms:W3CDTF">2022-02-09T14:47:31Z</dcterms:modified>
</cp:coreProperties>
</file>